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Encode Sans"/>
      <p:regular r:id="rId20"/>
      <p:bold r:id="rId21"/>
    </p:embeddedFont>
    <p:embeddedFont>
      <p:font typeface="Lato"/>
      <p:regular r:id="rId22"/>
      <p:bold r:id="rId23"/>
      <p:italic r:id="rId24"/>
      <p:boldItalic r:id="rId25"/>
    </p:embeddedFont>
    <p:embeddedFont>
      <p:font typeface="Helvetica Neue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35">
          <p15:clr>
            <a:srgbClr val="747775"/>
          </p15:clr>
        </p15:guide>
        <p15:guide id="3" pos="454">
          <p15:clr>
            <a:srgbClr val="747775"/>
          </p15:clr>
        </p15:guide>
        <p15:guide id="4" pos="5216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35"/>
        <p:guide pos="454"/>
        <p:guide pos="521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ncodeSans-regular.fntdata"/><Relationship Id="rId22" Type="http://schemas.openxmlformats.org/officeDocument/2006/relationships/font" Target="fonts/Lato-regular.fntdata"/><Relationship Id="rId21" Type="http://schemas.openxmlformats.org/officeDocument/2006/relationships/font" Target="fonts/EncodeSans-bold.fntdata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-regular.fntdata"/><Relationship Id="rId25" Type="http://schemas.openxmlformats.org/officeDocument/2006/relationships/font" Target="fonts/Lato-boldItalic.fntdata"/><Relationship Id="rId28" Type="http://schemas.openxmlformats.org/officeDocument/2006/relationships/font" Target="fonts/HelveticaNeue-italic.fntdata"/><Relationship Id="rId27" Type="http://schemas.openxmlformats.org/officeDocument/2006/relationships/font" Target="fonts/HelveticaNeue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elveticaNeue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e218b4f5f1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e218b4f5f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38f5189406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38f5189406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38f5189406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38f5189406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e218b4f5f1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e218b4f5f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38f5189406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38f5189406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38f518940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38f518940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38f5189406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38f5189406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3926b862c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3926b862c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e218b4f5f1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e218b4f5f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38f518940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38f518940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780d060f6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780d060f6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e218b4f5f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e218b4f5f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3926b862c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3926b862c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image" Target="../media/image9.jpg"/><Relationship Id="rId5" Type="http://schemas.openxmlformats.org/officeDocument/2006/relationships/image" Target="../media/image8.jpg"/><Relationship Id="rId6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12.jpg"/><Relationship Id="rId5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719850" y="1156325"/>
            <a:ext cx="75603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7100">
                <a:solidFill>
                  <a:srgbClr val="9FC5E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RÍO</a:t>
            </a:r>
            <a:r>
              <a:rPr b="1" lang="es" sz="7100">
                <a:solidFill>
                  <a:srgbClr val="9FC5E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GRANDE</a:t>
            </a:r>
            <a:endParaRPr b="1" sz="7100">
              <a:solidFill>
                <a:srgbClr val="9FC5E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900">
                <a:solidFill>
                  <a:srgbClr val="CC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habitar </a:t>
            </a:r>
            <a:r>
              <a:rPr b="1" lang="es" sz="3900">
                <a:solidFill>
                  <a:srgbClr val="CC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soberanía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5033" y="4312699"/>
            <a:ext cx="1811868" cy="633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4450" y="4288750"/>
            <a:ext cx="1539976" cy="68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" name="Google Shape;57;p13"/>
          <p:cNvCxnSpPr/>
          <p:nvPr/>
        </p:nvCxnSpPr>
        <p:spPr>
          <a:xfrm>
            <a:off x="2346600" y="4080250"/>
            <a:ext cx="4338600" cy="1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2"/>
          <p:cNvPicPr preferRelativeResize="0"/>
          <p:nvPr/>
        </p:nvPicPr>
        <p:blipFill rotWithShape="1">
          <a:blip r:embed="rId3">
            <a:alphaModFix/>
          </a:blip>
          <a:srcRect b="2044" l="0" r="0" t="2843"/>
          <a:stretch/>
        </p:blipFill>
        <p:spPr>
          <a:xfrm>
            <a:off x="5442872" y="3319200"/>
            <a:ext cx="2023896" cy="1824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2"/>
          <p:cNvPicPr preferRelativeResize="0"/>
          <p:nvPr/>
        </p:nvPicPr>
        <p:blipFill rotWithShape="1">
          <a:blip r:embed="rId4">
            <a:alphaModFix/>
          </a:blip>
          <a:srcRect b="2110" l="1637" r="2023" t="10308"/>
          <a:stretch/>
        </p:blipFill>
        <p:spPr>
          <a:xfrm>
            <a:off x="3224367" y="3319200"/>
            <a:ext cx="2116911" cy="1824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2"/>
          <p:cNvPicPr preferRelativeResize="0"/>
          <p:nvPr/>
        </p:nvPicPr>
        <p:blipFill rotWithShape="1">
          <a:blip r:embed="rId5">
            <a:alphaModFix/>
          </a:blip>
          <a:srcRect b="20221" l="0" r="3353" t="23465"/>
          <a:stretch/>
        </p:blipFill>
        <p:spPr>
          <a:xfrm>
            <a:off x="1339375" y="3319200"/>
            <a:ext cx="1783385" cy="1824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2"/>
          <p:cNvPicPr preferRelativeResize="0"/>
          <p:nvPr/>
        </p:nvPicPr>
        <p:blipFill rotWithShape="1">
          <a:blip r:embed="rId6">
            <a:alphaModFix/>
          </a:blip>
          <a:srcRect b="8917" l="0" r="0" t="12305"/>
          <a:stretch/>
        </p:blipFill>
        <p:spPr>
          <a:xfrm>
            <a:off x="1339375" y="0"/>
            <a:ext cx="6127398" cy="318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/>
        </p:nvSpPr>
        <p:spPr>
          <a:xfrm>
            <a:off x="711000" y="661275"/>
            <a:ext cx="7578000" cy="43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>
                <a:solidFill>
                  <a:srgbClr val="9FC5E8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PLAN INTEGRAL MARGEN SUR</a:t>
            </a:r>
            <a:endParaRPr b="1">
              <a:solidFill>
                <a:srgbClr val="9FC5E8"/>
              </a:solidFill>
              <a:highlight>
                <a:schemeClr val="lt1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just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just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Posibilidades y desarrollos futuros</a:t>
            </a:r>
            <a:endParaRPr b="1" sz="1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just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just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i.) Proyectos de reurbanización </a:t>
            </a:r>
            <a:endParaRPr b="1" sz="1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just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666666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reordenamiento y revalorización mediante planes de intervención específicos por sector o barrio dentro de la Margen a definir por el municipio; desarrollo de programas, reordenamiento de tejido, planteos de infraestructura y vivienda; espacio público de escala barrial y tratamiento de los bordes del Río Grande, para consolidarse como un espacio integrador e identitario de la ciudad; puesta en valor de los espacios verdes y reservas naturales en Costa Atlántica.</a:t>
            </a:r>
            <a:endParaRPr sz="12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just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ii.) Rehabilitación patrimonial del frigorífico CAP (Compañía Argentina de Productores) </a:t>
            </a:r>
            <a:endParaRPr b="1" sz="1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proyecto de refuncionalización, restauración y consolidación de centralidades barriales en el sector histórico (frigorífico C.A.P) y en arterias principales; en este sentido, se proponen acciones para la conservación y rehabilitación del patrimonio arquitectónico, buscando reforzar el arraigo, las identidades socio-comunitarias, las amenidades ambientales y la calidad general de vida en el área. </a:t>
            </a:r>
            <a:endParaRPr sz="12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 sz="1200">
              <a:solidFill>
                <a:srgbClr val="9FC5E8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/>
        </p:nvSpPr>
        <p:spPr>
          <a:xfrm>
            <a:off x="724350" y="705675"/>
            <a:ext cx="7551300" cy="37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iii.) Puente, red vial y circunvalación (Margen Norte-Sur) </a:t>
            </a:r>
            <a:endParaRPr b="1" sz="1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666666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mejoras en la redes viales y movilidad con el trazado de un lazo (</a:t>
            </a:r>
            <a:r>
              <a:rPr i="1" lang="es" sz="1200">
                <a:solidFill>
                  <a:srgbClr val="666666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loop</a:t>
            </a:r>
            <a:r>
              <a:rPr lang="es" sz="1200">
                <a:solidFill>
                  <a:srgbClr val="666666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) conector entre Margen Sur y Margen Norte. Puesta en marcha de plan integral de conexiones considerando la construcción del segundo puente de cruce del Río Grande; desarrollo de proyectos y estrategias para potenciar las modalidades de transporte más sostenibles, consolidando el servicio público de movilidad urbana. </a:t>
            </a:r>
            <a:endParaRPr b="1" sz="11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iv.) Borde periurbano productivo </a:t>
            </a:r>
            <a:endParaRPr b="1" sz="1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zonificación, definición de infraestructuras y/o equipamientos, propuestas para el fortalecimiento de la soberanía alimentaria; </a:t>
            </a:r>
            <a:r>
              <a:rPr lang="es" sz="1200">
                <a:solidFill>
                  <a:srgbClr val="666666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priorización de la reformulación del sector periurbano y rururbano con zonificaciones productivas; proyectos específicos de fortalecimiento de la matriz socio-productiva orientada a las actividades presentes en el sector y eventual promoción de desarrollos futuros.</a:t>
            </a:r>
            <a:endParaRPr sz="1200">
              <a:solidFill>
                <a:srgbClr val="666666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v.) Normativa urbana y estrategias de regularización dominial</a:t>
            </a:r>
            <a:endParaRPr b="1" sz="1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s" sz="12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estrategias de zonificación y usos del suelo; adecuación normativa a partir de resoluciones y/o ordenanzas  específicas, a partir de la definición de Zona de Interés Social; indicaciones de parámetros urbanos para regularización; estrategias de regularización individual acorde al proyecto urbano.</a:t>
            </a:r>
            <a:endParaRPr sz="1200">
              <a:solidFill>
                <a:srgbClr val="666666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8" cy="51435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6360000" dist="19050">
              <a:srgbClr val="000000">
                <a:alpha val="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/>
          <p:nvPr/>
        </p:nvSpPr>
        <p:spPr>
          <a:xfrm>
            <a:off x="0" y="1485700"/>
            <a:ext cx="9144000" cy="17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666666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 sz="1900">
                <a:solidFill>
                  <a:srgbClr val="9FC5E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lang="es" sz="2700">
                <a:solidFill>
                  <a:srgbClr val="9FC5E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HABITAR SOBERANÍA </a:t>
            </a:r>
            <a:endParaRPr b="1" sz="2700">
              <a:solidFill>
                <a:srgbClr val="9FC5E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 sz="1900">
                <a:solidFill>
                  <a:srgbClr val="9FC5E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</a:t>
            </a:r>
            <a:r>
              <a:rPr lang="es" sz="1900">
                <a:solidFill>
                  <a:srgbClr val="9FC5E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beranía Territorial		         Soberanía Nacional	            </a:t>
            </a:r>
            <a:r>
              <a:rPr lang="es" sz="1900">
                <a:solidFill>
                  <a:srgbClr val="9FC5E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Soberanía Productiva</a:t>
            </a:r>
            <a:endParaRPr sz="1900">
              <a:solidFill>
                <a:srgbClr val="9FC5E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s" sz="1900">
                <a:solidFill>
                  <a:srgbClr val="9FC5E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Soberanía Cultural</a:t>
            </a:r>
            <a:r>
              <a:rPr lang="es" sz="1900">
                <a:solidFill>
                  <a:srgbClr val="9FC5E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Soberanía Alimentaria 	</a:t>
            </a:r>
            <a:endParaRPr sz="1900">
              <a:solidFill>
                <a:srgbClr val="9FC5E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0" l="8315" r="1885" t="9584"/>
          <a:stretch/>
        </p:blipFill>
        <p:spPr>
          <a:xfrm>
            <a:off x="0" y="0"/>
            <a:ext cx="91722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720000" y="701550"/>
            <a:ext cx="7560000" cy="37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9FC5E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JUSTIFICACIÓN</a:t>
            </a:r>
            <a:endParaRPr b="1">
              <a:solidFill>
                <a:srgbClr val="9FC5E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 </a:t>
            </a:r>
            <a:r>
              <a:rPr lang="es" sz="1200">
                <a:latin typeface="Helvetica Neue"/>
                <a:ea typeface="Helvetica Neue"/>
                <a:cs typeface="Helvetica Neue"/>
                <a:sym typeface="Helvetica Neue"/>
              </a:rPr>
              <a:t>Municipio de Río Grande</a:t>
            </a:r>
            <a:r>
              <a:rPr lang="es" sz="1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a través de la Subsecretaría de Hábitat y Desarrollo Urbano, ha explicitado dentro de sus objetivos una visión integral e inclusiva acerca de la necesaria consecución de la justicia espacial a través de planificaciones, estrategias generales y acciones específicas para la </a:t>
            </a:r>
            <a:r>
              <a:rPr lang="es" sz="1200">
                <a:solidFill>
                  <a:srgbClr val="43434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elaboración de proyectos arquitectónicos, enmarcados en propuestas urbanas integrales para barrios insertos en la ciudad.</a:t>
            </a:r>
            <a:endParaRPr sz="1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 </a:t>
            </a:r>
            <a:r>
              <a:rPr lang="es" sz="1200">
                <a:latin typeface="Helvetica Neue"/>
                <a:ea typeface="Helvetica Neue"/>
                <a:cs typeface="Helvetica Neue"/>
                <a:sym typeface="Helvetica Neue"/>
              </a:rPr>
              <a:t>Instituto de la Espacialidad Humana (Hábitat-UBA) </a:t>
            </a:r>
            <a:r>
              <a:rPr lang="es" sz="1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tiene como objetivos, además del desarrollo de planes, programas y proyectos, la formación permanente de agentes decisorios a través de cursos de grado y posgrado, el desarrollo de talleres y seminarios</a:t>
            </a:r>
            <a:r>
              <a:rPr i="1" lang="es" sz="1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lang="es" sz="1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Es por ello, que </a:t>
            </a:r>
            <a:r>
              <a:rPr lang="es" sz="1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serie de proyectos específicos desarrollados por el </a:t>
            </a:r>
            <a:r>
              <a:rPr lang="es" sz="1200">
                <a:latin typeface="Helvetica Neue"/>
                <a:ea typeface="Helvetica Neue"/>
                <a:cs typeface="Helvetica Neue"/>
                <a:sym typeface="Helvetica Neue"/>
              </a:rPr>
              <a:t>IEH</a:t>
            </a:r>
            <a:r>
              <a:rPr lang="es" sz="1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sobre diversos territorios, junto a las comunidades sujetos de derecho, constituyen un antecedente significativo de la colaboración entre esta sede y el </a:t>
            </a:r>
            <a:r>
              <a:rPr lang="es" sz="1200">
                <a:latin typeface="Helvetica Neue"/>
                <a:ea typeface="Helvetica Neue"/>
                <a:cs typeface="Helvetica Neue"/>
                <a:sym typeface="Helvetica Neue"/>
              </a:rPr>
              <a:t>municipio de </a:t>
            </a:r>
            <a:r>
              <a:rPr lang="es" sz="1200">
                <a:latin typeface="Helvetica Neue"/>
                <a:ea typeface="Helvetica Neue"/>
                <a:cs typeface="Helvetica Neue"/>
                <a:sym typeface="Helvetica Neue"/>
              </a:rPr>
              <a:t>Río</a:t>
            </a:r>
            <a:r>
              <a:rPr lang="es" sz="1200">
                <a:latin typeface="Helvetica Neue"/>
                <a:ea typeface="Helvetica Neue"/>
                <a:cs typeface="Helvetica Neue"/>
                <a:sym typeface="Helvetica Neue"/>
              </a:rPr>
              <a:t> Grande</a:t>
            </a:r>
            <a:r>
              <a:rPr lang="es" sz="1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para la interpretación, proyecto y gestión en el campo del hábitat y sus políticas públicas de intervención. </a:t>
            </a:r>
            <a:endParaRPr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724350" y="705675"/>
            <a:ext cx="7555800" cy="32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9FC5E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METODOLOGÍA</a:t>
            </a:r>
            <a:endParaRPr b="1">
              <a:solidFill>
                <a:srgbClr val="9FC5E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just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Los trabajos tienen el doble propósito de su ejecución concreta y de capacitación de equipos locales para su réplica autónoma en futuros abordajes. </a:t>
            </a:r>
            <a:endParaRPr sz="1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just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Comprenderán la elaboración de propuestas desde el IEH con interacciones periódicas con el equipo local hasta su perfeccionamiento definitivo. Implicará tiempos de elaboración en el ámbito del Instituto junto a reuniones virtuales y talleres presenciales con el municipio.</a:t>
            </a:r>
            <a:endParaRPr sz="1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just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 equipo de investigadores aportará componentes ambientales, urbanos, arquitectónicos, sociales, legales y económicos. </a:t>
            </a:r>
            <a:endParaRPr sz="1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just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/>
          <p:cNvPicPr preferRelativeResize="0"/>
          <p:nvPr/>
        </p:nvPicPr>
        <p:blipFill rotWithShape="1">
          <a:blip r:embed="rId3">
            <a:alphaModFix/>
          </a:blip>
          <a:srcRect b="0" l="1367" r="13707" t="0"/>
          <a:stretch/>
        </p:blipFill>
        <p:spPr>
          <a:xfrm>
            <a:off x="4644400" y="1059250"/>
            <a:ext cx="4390950" cy="321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7"/>
          <p:cNvPicPr preferRelativeResize="0"/>
          <p:nvPr/>
        </p:nvPicPr>
        <p:blipFill rotWithShape="1">
          <a:blip r:embed="rId4">
            <a:alphaModFix/>
          </a:blip>
          <a:srcRect b="0" l="5819" r="7458" t="1883"/>
          <a:stretch/>
        </p:blipFill>
        <p:spPr>
          <a:xfrm>
            <a:off x="109050" y="1059250"/>
            <a:ext cx="4390950" cy="321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/>
        </p:nvSpPr>
        <p:spPr>
          <a:xfrm>
            <a:off x="720000" y="336900"/>
            <a:ext cx="7560000" cy="40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9FC5E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just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9FC5E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HOJA DE RUTA</a:t>
            </a:r>
            <a:endParaRPr b="1">
              <a:solidFill>
                <a:srgbClr val="9FC5E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just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666666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just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666666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434343"/>
                </a:solidFill>
                <a:latin typeface="Encode Sans"/>
                <a:ea typeface="Encode Sans"/>
                <a:cs typeface="Encode Sans"/>
                <a:sym typeface="Encode Sans"/>
              </a:rPr>
              <a:t>Escalas de análisis territorial</a:t>
            </a:r>
            <a:endParaRPr b="1" sz="1200">
              <a:solidFill>
                <a:srgbClr val="434343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434343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434343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Helvetica Neue"/>
              <a:buAutoNum type="arabicParenR"/>
            </a:pPr>
            <a:r>
              <a:rPr lang="es" sz="1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Río Grande - </a:t>
            </a:r>
            <a:r>
              <a:rPr lang="es" sz="1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Atlántico Sur - Antártida </a:t>
            </a:r>
            <a:endParaRPr sz="1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1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ciudad ~ </a:t>
            </a:r>
            <a:r>
              <a:rPr i="1" lang="es" sz="1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espacio bicontinental </a:t>
            </a:r>
            <a:r>
              <a:rPr i="1" lang="es" sz="1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endParaRPr i="1" sz="1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Helvetica Neue"/>
              <a:buAutoNum type="arabicParenR"/>
            </a:pPr>
            <a:r>
              <a:rPr lang="es" sz="1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Río Grande - Isla Grande - Argentina Continental </a:t>
            </a:r>
            <a:endParaRPr sz="1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1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ciudad ~ </a:t>
            </a:r>
            <a:r>
              <a:rPr i="1" lang="es" sz="1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continente </a:t>
            </a:r>
            <a:r>
              <a:rPr i="1" lang="es" sz="1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~ isla </a:t>
            </a:r>
            <a:endParaRPr i="1" sz="1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Helvetica Neue"/>
              <a:buAutoNum type="arabicParenR"/>
            </a:pPr>
            <a:r>
              <a:rPr lang="es" sz="1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Río Grande </a:t>
            </a:r>
            <a:endParaRPr sz="1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1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ciudad soberanía</a:t>
            </a:r>
            <a:endParaRPr i="1" sz="1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 sz="1200">
              <a:solidFill>
                <a:srgbClr val="9FC5E8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/>
        </p:nvSpPr>
        <p:spPr>
          <a:xfrm>
            <a:off x="720000" y="336900"/>
            <a:ext cx="7428000" cy="41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9FC5E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just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9FC5E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HOJA DE RUTA</a:t>
            </a:r>
            <a:endParaRPr b="1">
              <a:solidFill>
                <a:srgbClr val="9FC5E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just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666666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just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666666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434343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Helvetica Neue"/>
              <a:buAutoNum type="arabicParenR"/>
            </a:pPr>
            <a:r>
              <a:rPr b="1" lang="es" sz="1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Estrategia</a:t>
            </a:r>
            <a:r>
              <a:rPr b="1" lang="es" sz="1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1" sz="1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1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Actualización del Plan Estratégico y espacialización de obras de infraestructura  </a:t>
            </a:r>
            <a:endParaRPr i="1" sz="1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Helvetica Neue"/>
              <a:buAutoNum type="arabicParenR"/>
            </a:pPr>
            <a:r>
              <a:rPr b="1" lang="es" sz="1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Táctica</a:t>
            </a:r>
            <a:endParaRPr b="1" sz="1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1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Proyectos urbanos específicos que serán priorizados según requerimientos de gestión </a:t>
            </a:r>
            <a:endParaRPr i="1" sz="1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Helvetica Neue"/>
              <a:buAutoNum type="arabicParenR"/>
            </a:pPr>
            <a:r>
              <a:rPr b="1" lang="es" sz="1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Normativa y Diseño Institucional</a:t>
            </a:r>
            <a:r>
              <a:rPr b="1" lang="es" sz="1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1" sz="1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1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Norma urbana + Instrumentos (Fondo de Desarrollo Urbano, Observatorio de Valores de Suelo, Indicadores y registro de demanda, etcétera).</a:t>
            </a:r>
            <a:endParaRPr i="1" sz="1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 sz="1200">
              <a:solidFill>
                <a:srgbClr val="9FC5E8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0"/>
          <p:cNvPicPr preferRelativeResize="0"/>
          <p:nvPr/>
        </p:nvPicPr>
        <p:blipFill rotWithShape="1">
          <a:blip r:embed="rId3">
            <a:alphaModFix/>
          </a:blip>
          <a:srcRect b="24380" l="0" r="0" t="14438"/>
          <a:stretch/>
        </p:blipFill>
        <p:spPr>
          <a:xfrm>
            <a:off x="313275" y="977775"/>
            <a:ext cx="2721776" cy="2960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0"/>
          <p:cNvPicPr preferRelativeResize="0"/>
          <p:nvPr/>
        </p:nvPicPr>
        <p:blipFill rotWithShape="1">
          <a:blip r:embed="rId4">
            <a:alphaModFix/>
          </a:blip>
          <a:srcRect b="3365" l="0" r="0" t="35450"/>
          <a:stretch/>
        </p:blipFill>
        <p:spPr>
          <a:xfrm>
            <a:off x="3211125" y="977775"/>
            <a:ext cx="2721776" cy="2960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0"/>
          <p:cNvPicPr preferRelativeResize="0"/>
          <p:nvPr/>
        </p:nvPicPr>
        <p:blipFill rotWithShape="1">
          <a:blip r:embed="rId5">
            <a:alphaModFix/>
          </a:blip>
          <a:srcRect b="24369" l="0" r="0" t="14445"/>
          <a:stretch/>
        </p:blipFill>
        <p:spPr>
          <a:xfrm>
            <a:off x="6108975" y="977775"/>
            <a:ext cx="2721750" cy="2960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/>
        </p:nvSpPr>
        <p:spPr>
          <a:xfrm>
            <a:off x="720000" y="1739725"/>
            <a:ext cx="37758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just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highlight>
                <a:schemeClr val="lt1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" name="Google Shape;101;p21"/>
          <p:cNvSpPr txBox="1"/>
          <p:nvPr/>
        </p:nvSpPr>
        <p:spPr>
          <a:xfrm>
            <a:off x="4571675" y="1712075"/>
            <a:ext cx="37758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2" name="Google Shape;102;p21"/>
          <p:cNvSpPr txBox="1"/>
          <p:nvPr/>
        </p:nvSpPr>
        <p:spPr>
          <a:xfrm>
            <a:off x="731100" y="785425"/>
            <a:ext cx="7537800" cy="42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A4C2F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ENTREGABLES  </a:t>
            </a:r>
            <a:endParaRPr b="1">
              <a:solidFill>
                <a:srgbClr val="A4C2F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Etapa 1: Sistematización de obras estratégicas</a:t>
            </a:r>
            <a:endParaRPr b="1" sz="1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partir de los requerimientos del Municipio RGA se plantean los siguientes productos de vinculación técnica, a </a:t>
            </a:r>
            <a:r>
              <a:rPr lang="es" sz="1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operacionalizar en</a:t>
            </a:r>
            <a:r>
              <a:rPr lang="es" sz="1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lo</a:t>
            </a:r>
            <a:r>
              <a:rPr lang="es" sz="1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 subsistemas que conforman la complejidad socio-espacial de la ciudad de Río Grande, en tanto sistema integral. </a:t>
            </a:r>
            <a:endParaRPr sz="1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Norte	</a:t>
            </a:r>
            <a:r>
              <a:rPr lang="es" sz="1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endParaRPr sz="1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Puerto</a:t>
            </a:r>
            <a:endParaRPr sz="1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Zonificaciones</a:t>
            </a:r>
            <a:endParaRPr sz="1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Urbanizaciones </a:t>
            </a:r>
            <a:endParaRPr sz="1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Centro</a:t>
            </a:r>
            <a:endParaRPr b="1" sz="1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Rehabilitación Polo Industrial</a:t>
            </a:r>
            <a:endParaRPr sz="1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Vacíos urbanos</a:t>
            </a:r>
            <a:endParaRPr sz="1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Relocalizaciones </a:t>
            </a:r>
            <a:endParaRPr sz="1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3" name="Google Shape;103;p21"/>
          <p:cNvSpPr txBox="1"/>
          <p:nvPr/>
        </p:nvSpPr>
        <p:spPr>
          <a:xfrm>
            <a:off x="4608225" y="2506175"/>
            <a:ext cx="3585300" cy="22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Sur</a:t>
            </a:r>
            <a:endParaRPr b="1" sz="1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Plan Integral Margen Sur</a:t>
            </a:r>
            <a:endParaRPr sz="1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-Estuario</a:t>
            </a:r>
            <a:endParaRPr sz="1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-Costanera</a:t>
            </a:r>
            <a:endParaRPr sz="1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-Vinculación Norte/Sur </a:t>
            </a:r>
            <a:endParaRPr sz="1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-Periurbanos productivos</a:t>
            </a:r>
            <a:endParaRPr sz="1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-Rehabilitación de Patrimonio</a:t>
            </a:r>
            <a:endParaRPr sz="1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-Reurbanizaciones</a:t>
            </a:r>
            <a:endParaRPr sz="1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" sz="1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-Ruta “Vieja”</a:t>
            </a:r>
            <a:endParaRPr sz="1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